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8" r:id="rId2"/>
    <p:sldId id="259" r:id="rId3"/>
    <p:sldId id="273" r:id="rId4"/>
    <p:sldId id="274" r:id="rId5"/>
    <p:sldId id="260" r:id="rId6"/>
    <p:sldId id="275" r:id="rId7"/>
    <p:sldId id="276" r:id="rId8"/>
    <p:sldId id="262" r:id="rId9"/>
    <p:sldId id="277" r:id="rId10"/>
    <p:sldId id="263" r:id="rId11"/>
    <p:sldId id="271" r:id="rId12"/>
    <p:sldId id="256" r:id="rId13"/>
    <p:sldId id="266" r:id="rId14"/>
    <p:sldId id="267" r:id="rId15"/>
    <p:sldId id="268" r:id="rId16"/>
    <p:sldId id="269" r:id="rId17"/>
    <p:sldId id="278" r:id="rId18"/>
    <p:sldId id="279" r:id="rId19"/>
    <p:sldId id="257" r:id="rId20"/>
    <p:sldId id="26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42F70-82A0-4FF0-B13F-9657F3B09292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ED35-8731-4A9E-B5C2-06427DC03E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ED35-8731-4A9E-B5C2-06427DC03ED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4C6CC9-F3E1-45D3-8B01-8D13C7CD8499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968F1A-227D-43BC-803A-A2E91BB326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LIPIDES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ACIDES GRAS </a:t>
            </a:r>
            <a:r>
              <a:rPr lang="fr-FR" dirty="0" smtClean="0"/>
              <a:t>Saturés,</a:t>
            </a:r>
          </a:p>
          <a:p>
            <a:r>
              <a:rPr lang="fr-FR" dirty="0" smtClean="0"/>
              <a:t> Insaturés, </a:t>
            </a:r>
            <a:r>
              <a:rPr lang="fr-FR" dirty="0" err="1" smtClean="0"/>
              <a:t>trans</a:t>
            </a:r>
            <a:endParaRPr lang="fr-FR" dirty="0" smtClean="0"/>
          </a:p>
          <a:p>
            <a:r>
              <a:rPr lang="fr-FR" dirty="0" smtClean="0"/>
              <a:t>Cholestérol</a:t>
            </a:r>
            <a:endParaRPr lang="fr-FR" dirty="0"/>
          </a:p>
        </p:txBody>
      </p:sp>
      <p:pic>
        <p:nvPicPr>
          <p:cNvPr id="4" name="Image 3" descr="huile de pal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835" y="0"/>
            <a:ext cx="4789165" cy="3573850"/>
          </a:xfrm>
          <a:prstGeom prst="rect">
            <a:avLst/>
          </a:prstGeom>
        </p:spPr>
      </p:pic>
      <p:pic>
        <p:nvPicPr>
          <p:cNvPr id="5" name="Image 4" descr="elisa_huile_de_colza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4664"/>
            <a:ext cx="2571750" cy="3429000"/>
          </a:xfrm>
          <a:prstGeom prst="rect">
            <a:avLst/>
          </a:prstGeom>
        </p:spPr>
      </p:pic>
      <p:pic>
        <p:nvPicPr>
          <p:cNvPr id="6" name="Image 5" descr="beurre-spir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645024"/>
            <a:ext cx="2699792" cy="280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ACIDES GRAS INSATURES </a:t>
            </a:r>
            <a:endParaRPr lang="fr-FR" b="1" dirty="0"/>
          </a:p>
        </p:txBody>
      </p:sp>
      <p:pic>
        <p:nvPicPr>
          <p:cNvPr id="7" name="Espace réservé du contenu 6" descr="-Acides-Gras-Insatur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5450" y="1903413"/>
            <a:ext cx="3454400" cy="3479800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4371974" y="1772816"/>
            <a:ext cx="3872433" cy="447558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Liquides à la température ambiante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Plutôt dans les végétaux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Monoinsaturés </a:t>
            </a:r>
          </a:p>
          <a:p>
            <a:r>
              <a:rPr lang="fr-FR" dirty="0" smtClean="0"/>
              <a:t>Polyinsaturés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Réduction LDL augmentation du HDL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ACIDES GRAS</a:t>
            </a:r>
            <a:endParaRPr lang="fr-FR" b="1" dirty="0"/>
          </a:p>
        </p:txBody>
      </p:sp>
      <p:pic>
        <p:nvPicPr>
          <p:cNvPr id="4" name="Espace réservé du contenu 3" descr="huiles1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6864" y="1628799"/>
            <a:ext cx="6727504" cy="4646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87624" y="476672"/>
          <a:ext cx="795637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125"/>
                <a:gridCol w="2652125"/>
                <a:gridCol w="2652125"/>
              </a:tblGrid>
              <a:tr h="159792">
                <a:tc>
                  <a:txBody>
                    <a:bodyPr/>
                    <a:lstStyle/>
                    <a:p>
                      <a:r>
                        <a:rPr lang="fr-FR" dirty="0" smtClean="0"/>
                        <a:t>SATURES  10%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MONIINSATURES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¨POLYINSATURES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051720" y="1916832"/>
          <a:ext cx="6480720" cy="3108960"/>
        </p:xfrm>
        <a:graphic>
          <a:graphicData uri="http://schemas.openxmlformats.org/drawingml/2006/table">
            <a:tbl>
              <a:tblPr/>
              <a:tblGrid>
                <a:gridCol w="2160240"/>
                <a:gridCol w="2160240"/>
                <a:gridCol w="2160240"/>
              </a:tblGrid>
              <a:tr h="2016224">
                <a:tc>
                  <a:txBody>
                    <a:bodyPr/>
                    <a:lstStyle/>
                    <a:p>
                      <a:r>
                        <a:rPr lang="fr-FR" dirty="0" smtClean="0"/>
                        <a:t>VIANDES</a:t>
                      </a:r>
                    </a:p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COCO (satiété) </a:t>
                      </a:r>
                    </a:p>
                    <a:p>
                      <a:r>
                        <a:rPr lang="fr-FR" dirty="0" smtClean="0"/>
                        <a:t>PALME</a:t>
                      </a:r>
                    </a:p>
                    <a:p>
                      <a:r>
                        <a:rPr lang="fr-FR" dirty="0" smtClean="0"/>
                        <a:t>CACAO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FROMAGE</a:t>
                      </a:r>
                    </a:p>
                    <a:p>
                      <a:r>
                        <a:rPr lang="fr-FR" baseline="0" dirty="0" smtClean="0"/>
                        <a:t>VIANDE HACHEE</a:t>
                      </a:r>
                    </a:p>
                    <a:p>
                      <a:r>
                        <a:rPr lang="fr-FR" baseline="0" dirty="0" smtClean="0"/>
                        <a:t>CHARCUTERIE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OMÉGA 9</a:t>
                      </a:r>
                    </a:p>
                    <a:p>
                      <a:r>
                        <a:rPr lang="fr-FR" dirty="0" smtClean="0"/>
                        <a:t>AVOCAT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OLIVE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TOURNESOL 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OMEGA 6/3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MAIS(6)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SOJA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TOURNESSOL</a:t>
                      </a:r>
                    </a:p>
                    <a:p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Graines</a:t>
                      </a:r>
                      <a:r>
                        <a:rPr lang="fr-FR" b="1" baseline="0" dirty="0" smtClean="0">
                          <a:solidFill>
                            <a:srgbClr val="00B050"/>
                          </a:solidFill>
                        </a:rPr>
                        <a:t>  de </a:t>
                      </a:r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LIN (3) et CHIA </a:t>
                      </a:r>
                    </a:p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SAUMON </a:t>
                      </a:r>
                    </a:p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COLZA</a:t>
                      </a:r>
                    </a:p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CAMELINE</a:t>
                      </a:r>
                    </a:p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OLEAGINEUSE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>
            <a:off x="2195736" y="7647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4788024" y="764704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7452320" y="76470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59832" y="530120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AG TOTAL = 30% </a:t>
            </a:r>
          </a:p>
          <a:p>
            <a:endParaRPr lang="fr-FR" b="1" dirty="0" smtClean="0"/>
          </a:p>
          <a:p>
            <a:r>
              <a:rPr lang="fr-FR" b="1" dirty="0" smtClean="0"/>
              <a:t>10% SATURES </a:t>
            </a:r>
          </a:p>
          <a:p>
            <a:r>
              <a:rPr lang="fr-FR" b="1" dirty="0" smtClean="0"/>
              <a:t>20% MONO et POLY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fr-FR" b="1" dirty="0" smtClean="0"/>
              <a:t>ACIDES GRAS TRANS </a:t>
            </a:r>
            <a:endParaRPr lang="fr-FR" b="1" dirty="0"/>
          </a:p>
        </p:txBody>
      </p:sp>
      <p:pic>
        <p:nvPicPr>
          <p:cNvPr id="4" name="Espace réservé du contenu 3" descr="AG tran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1524000" cy="1133856"/>
          </a:xfrm>
        </p:spPr>
      </p:pic>
      <p:pic>
        <p:nvPicPr>
          <p:cNvPr id="5" name="Image 4" descr="AcidesGrasTra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181450" cy="3810000"/>
          </a:xfrm>
          <a:prstGeom prst="rect">
            <a:avLst/>
          </a:prstGeom>
        </p:spPr>
      </p:pic>
      <p:pic>
        <p:nvPicPr>
          <p:cNvPr id="6" name="Image 5" descr="AG tran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492896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ACIDES GRAS TRANS </a:t>
            </a:r>
            <a:endParaRPr lang="fr-FR" b="1" dirty="0"/>
          </a:p>
        </p:txBody>
      </p:sp>
      <p:pic>
        <p:nvPicPr>
          <p:cNvPr id="16" name="Espace réservé du contenu 15" descr="AG trans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8600" y="2239962"/>
            <a:ext cx="5881078" cy="3925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ACIDE GRAS TRANS </a:t>
            </a:r>
            <a:endParaRPr lang="fr-FR" dirty="0"/>
          </a:p>
        </p:txBody>
      </p:sp>
      <p:pic>
        <p:nvPicPr>
          <p:cNvPr id="4" name="Espace réservé du contenu 3" descr="AG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12879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ACIDES GRAS TRANS </a:t>
            </a:r>
            <a:endParaRPr lang="fr-FR" b="1" dirty="0"/>
          </a:p>
        </p:txBody>
      </p:sp>
      <p:pic>
        <p:nvPicPr>
          <p:cNvPr id="4" name="Espace réservé du contenu 3" descr="AGtrans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344816" cy="3837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Vous allez acheter? </a:t>
            </a:r>
            <a:endParaRPr lang="fr-FR" dirty="0"/>
          </a:p>
        </p:txBody>
      </p:sp>
      <p:pic>
        <p:nvPicPr>
          <p:cNvPr id="4" name="Espace réservé du contenu 3" descr="beurre_bridel_omega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068960"/>
            <a:ext cx="2662436" cy="1668460"/>
          </a:xfrm>
        </p:spPr>
      </p:pic>
      <p:pic>
        <p:nvPicPr>
          <p:cNvPr id="5" name="Image 4" descr="lesieur-omeg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2664296" cy="36634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ANALYSEZ !!!!!</a:t>
            </a:r>
            <a:endParaRPr lang="fr-FR" dirty="0"/>
          </a:p>
        </p:txBody>
      </p:sp>
      <p:pic>
        <p:nvPicPr>
          <p:cNvPr id="4" name="Espace réservé du contenu 3" descr="etiquet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412776"/>
            <a:ext cx="5061049" cy="50610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TESTE DE LA SERVIETTE  </a:t>
            </a:r>
            <a:br>
              <a:rPr lang="fr-FR" dirty="0" smtClean="0"/>
            </a:br>
            <a:r>
              <a:rPr lang="fr-FR" dirty="0" smtClean="0"/>
              <a:t>ET DU POT  </a:t>
            </a:r>
            <a:endParaRPr lang="fr-FR" dirty="0"/>
          </a:p>
        </p:txBody>
      </p:sp>
      <p:pic>
        <p:nvPicPr>
          <p:cNvPr id="4" name="Espace réservé du contenu 3" descr="pot de huil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2736304" cy="3647289"/>
          </a:xfrm>
        </p:spPr>
      </p:pic>
      <p:pic>
        <p:nvPicPr>
          <p:cNvPr id="5" name="Image 4" descr="126_serviette_pap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4153644" cy="27690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5589240"/>
            <a:ext cx="477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Famille de 4 personnes: 1litre d’huile /mois</a:t>
            </a:r>
          </a:p>
          <a:p>
            <a:r>
              <a:rPr lang="fr-FR" dirty="0" smtClean="0"/>
              <a:t>1 personne : 250 ml d’huile totale/mois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172200" cy="958258"/>
          </a:xfrm>
        </p:spPr>
        <p:txBody>
          <a:bodyPr/>
          <a:lstStyle/>
          <a:p>
            <a:r>
              <a:rPr lang="fr-FR" dirty="0" smtClean="0"/>
              <a:t>Les graisses servent a quoi?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172200" cy="388843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9600" dirty="0" smtClean="0"/>
              <a:t>Source d’énergie </a:t>
            </a:r>
            <a:r>
              <a:rPr lang="fr-FR" sz="9600" dirty="0" smtClean="0"/>
              <a:t>(option n°2, 1g=9kcal)</a:t>
            </a:r>
            <a:endParaRPr lang="fr-FR" sz="96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9600" dirty="0" smtClean="0"/>
              <a:t>Constituent la MP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9600" dirty="0" smtClean="0"/>
              <a:t> </a:t>
            </a:r>
            <a:r>
              <a:rPr lang="fr-FR" sz="9600" dirty="0" smtClean="0"/>
              <a:t>Aident dans l’absorption des vitamines </a:t>
            </a:r>
            <a:r>
              <a:rPr lang="fr-FR" sz="9600" dirty="0" smtClean="0"/>
              <a:t>A,D,E,K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9600" dirty="0" smtClean="0"/>
              <a:t>Fabrication des hormones stéroïdiennes et sexuelles </a:t>
            </a:r>
          </a:p>
          <a:p>
            <a:pPr marL="342900" indent="-342900"/>
            <a:r>
              <a:rPr lang="fr-FR" sz="9600" dirty="0" smtClean="0"/>
              <a:t>(cortisol, testostérone, progestérone, …)</a:t>
            </a:r>
          </a:p>
          <a:p>
            <a:pPr marL="342900" indent="-342900"/>
            <a:r>
              <a:rPr lang="fr-FR" sz="9600" dirty="0" smtClean="0">
                <a:solidFill>
                  <a:schemeClr val="accent1">
                    <a:lumMod val="75000"/>
                  </a:schemeClr>
                </a:solidFill>
              </a:rPr>
              <a:t>5.    </a:t>
            </a:r>
            <a:r>
              <a:rPr lang="fr-FR" sz="9600" dirty="0" smtClean="0"/>
              <a:t>Synthèse de la bile  </a:t>
            </a:r>
          </a:p>
          <a:p>
            <a:pPr marL="342900" indent="-342900"/>
            <a:endParaRPr lang="fr-FR" sz="9600" dirty="0" smtClean="0"/>
          </a:p>
          <a:p>
            <a:pPr marL="342900" indent="-342900"/>
            <a:r>
              <a:rPr lang="fr-FR" sz="9600" dirty="0" smtClean="0"/>
              <a:t>Se divisent en AG saturés et insaturés  et « TRANS » </a:t>
            </a:r>
          </a:p>
          <a:p>
            <a:pPr marL="342900" indent="-342900"/>
            <a:endParaRPr lang="fr-FR" sz="9600" dirty="0" smtClean="0"/>
          </a:p>
          <a:p>
            <a:pPr marL="342900" indent="-342900">
              <a:buFont typeface="+mj-lt"/>
              <a:buAutoNum type="arabicPeriod"/>
            </a:pPr>
            <a:endParaRPr lang="fr-FR" sz="3200" dirty="0" smtClean="0"/>
          </a:p>
          <a:p>
            <a:pPr marL="342900" indent="-342900"/>
            <a:endParaRPr lang="fr-FR" sz="3200" dirty="0" smtClean="0"/>
          </a:p>
          <a:p>
            <a:pPr marL="342900" indent="-342900">
              <a:buFont typeface="+mj-lt"/>
              <a:buAutoNum type="arabicPeriod"/>
            </a:pPr>
            <a:endParaRPr lang="fr-FR" sz="3200" dirty="0" smtClean="0"/>
          </a:p>
          <a:p>
            <a:pPr marL="342900" indent="-342900"/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Restriction AG saturés ( graisse visible) = 10%</a:t>
            </a:r>
          </a:p>
          <a:p>
            <a:endParaRPr lang="fr-FR" dirty="0" smtClean="0"/>
          </a:p>
          <a:p>
            <a:r>
              <a:rPr lang="fr-FR" dirty="0" smtClean="0"/>
              <a:t>Privilégier les  AG insaturés surtout oméga 3 rapport 4/1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Respecter 30% d’AG par jour </a:t>
            </a:r>
          </a:p>
          <a:p>
            <a:endParaRPr lang="fr-FR" dirty="0" smtClean="0"/>
          </a:p>
          <a:p>
            <a:r>
              <a:rPr lang="fr-FR" dirty="0" smtClean="0"/>
              <a:t>On parle d’un « fil d’huile d’olive, de colza …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Observer si  l’aliment brille </a:t>
            </a:r>
          </a:p>
          <a:p>
            <a:endParaRPr lang="fr-FR" dirty="0" smtClean="0"/>
          </a:p>
          <a:p>
            <a:r>
              <a:rPr lang="fr-FR" dirty="0" smtClean="0"/>
              <a:t>Verre teinté, extra vierge et pur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Olive  hors du frigo, conservation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ACIDES GRAS </a:t>
            </a:r>
            <a:endParaRPr lang="fr-FR" dirty="0"/>
          </a:p>
        </p:txBody>
      </p:sp>
      <p:pic>
        <p:nvPicPr>
          <p:cNvPr id="5" name="Espace réservé du contenu 4" descr="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2250" y="1700808"/>
            <a:ext cx="6680150" cy="41764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ACIDE GRAS SATURE</a:t>
            </a:r>
            <a:endParaRPr lang="fr-FR" dirty="0"/>
          </a:p>
        </p:txBody>
      </p:sp>
      <p:pic>
        <p:nvPicPr>
          <p:cNvPr id="4" name="Espace réservé du contenu 3" descr="SFA_F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0774" y="1844824"/>
            <a:ext cx="4485481" cy="3206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 SATURES – liaisons simples </a:t>
            </a:r>
            <a:endParaRPr lang="fr-FR" dirty="0"/>
          </a:p>
        </p:txBody>
      </p:sp>
      <p:pic>
        <p:nvPicPr>
          <p:cNvPr id="4" name="Espace réservé du contenu 3" descr="Viand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1905000" cy="1638300"/>
          </a:xfrm>
        </p:spPr>
      </p:pic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131840" y="1600200"/>
            <a:ext cx="5400600" cy="4572000"/>
          </a:xfrm>
        </p:spPr>
        <p:txBody>
          <a:bodyPr/>
          <a:lstStyle/>
          <a:p>
            <a:r>
              <a:rPr lang="fr-FR" dirty="0" smtClean="0"/>
              <a:t>Solides à  la température ambiante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Plutôt d’origine </a:t>
            </a:r>
            <a:r>
              <a:rPr lang="fr-FR" i="1" dirty="0" smtClean="0"/>
              <a:t>animale (huile de palme, huile de coco, lait)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Risque d’augmentation du LDL 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10% </a:t>
            </a:r>
            <a:r>
              <a:rPr lang="fr-FR" dirty="0" smtClean="0"/>
              <a:t>maximum par jour </a:t>
            </a:r>
            <a:endParaRPr lang="fr-FR" dirty="0"/>
          </a:p>
        </p:txBody>
      </p:sp>
      <p:pic>
        <p:nvPicPr>
          <p:cNvPr id="7" name="Image 6" descr="fro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201622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ACIDE GRAS </a:t>
            </a:r>
            <a:r>
              <a:rPr lang="fr-FR" b="1" dirty="0" smtClean="0">
                <a:solidFill>
                  <a:srgbClr val="FF0000"/>
                </a:solidFill>
              </a:rPr>
              <a:t>IN</a:t>
            </a:r>
            <a:r>
              <a:rPr lang="fr-FR" b="1" dirty="0" smtClean="0"/>
              <a:t>SATURES</a:t>
            </a:r>
            <a:endParaRPr lang="fr-FR" b="1" dirty="0"/>
          </a:p>
        </p:txBody>
      </p:sp>
      <p:pic>
        <p:nvPicPr>
          <p:cNvPr id="8" name="Espace réservé du contenu 7" descr="acideinsa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7354888" cy="32403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OMEGA 3 -6 </a:t>
            </a:r>
            <a:endParaRPr lang="fr-FR" dirty="0"/>
          </a:p>
        </p:txBody>
      </p:sp>
      <p:pic>
        <p:nvPicPr>
          <p:cNvPr id="4" name="Espace réservé du contenu 3" descr="Omega fatty acids F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8758" y="1600200"/>
            <a:ext cx="5624483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3657600" cy="4763616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200" dirty="0" smtClean="0"/>
              <a:t>liaisons simples </a:t>
            </a:r>
          </a:p>
          <a:p>
            <a:r>
              <a:rPr lang="fr-FR" sz="3200" dirty="0" smtClean="0"/>
              <a:t>Absorbés rapidement par les adipocytes </a:t>
            </a:r>
          </a:p>
          <a:p>
            <a:r>
              <a:rPr lang="fr-FR" sz="3200" dirty="0" smtClean="0"/>
              <a:t>Propriétés inflammatoires (augmentation CRP réactive, cholestérol, …)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71975" y="1412776"/>
            <a:ext cx="3657600" cy="483562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Doubles liaisons </a:t>
            </a:r>
          </a:p>
          <a:p>
            <a:r>
              <a:rPr lang="fr-FR" sz="3200" dirty="0" smtClean="0"/>
              <a:t>Famille oméga 3 et oméga 6</a:t>
            </a:r>
          </a:p>
          <a:p>
            <a:r>
              <a:rPr lang="fr-FR" sz="3200" dirty="0" smtClean="0"/>
              <a:t>Plus bénéfiques : propriétés anti-inflammatoires W3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"/>
          </p:nvPr>
        </p:nvSpPr>
        <p:spPr>
          <a:xfrm>
            <a:off x="467544" y="548680"/>
            <a:ext cx="3657600" cy="658368"/>
          </a:xfrm>
        </p:spPr>
        <p:txBody>
          <a:bodyPr/>
          <a:lstStyle/>
          <a:p>
            <a:r>
              <a:rPr lang="fr-FR" sz="2400" dirty="0" smtClean="0"/>
              <a:t>AG  SATURES  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548680"/>
            <a:ext cx="3657600" cy="658368"/>
          </a:xfrm>
        </p:spPr>
        <p:txBody>
          <a:bodyPr/>
          <a:lstStyle/>
          <a:p>
            <a:r>
              <a:rPr lang="fr-FR" sz="2400" dirty="0" smtClean="0"/>
              <a:t>AG INSATURES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prop.w3-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5232"/>
            <a:ext cx="7560840" cy="6512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443</TotalTime>
  <Words>290</Words>
  <Application>Microsoft Office PowerPoint</Application>
  <PresentationFormat>Affichage à l'écran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Oriel</vt:lpstr>
      <vt:lpstr>LES LIPIDES</vt:lpstr>
      <vt:lpstr>Les graisses servent a quoi? </vt:lpstr>
      <vt:lpstr>ACIDES GRAS </vt:lpstr>
      <vt:lpstr>ACIDE GRAS SATURE</vt:lpstr>
      <vt:lpstr>AG SATURES – liaisons simples </vt:lpstr>
      <vt:lpstr>ACIDE GRAS INSATURES</vt:lpstr>
      <vt:lpstr>OMEGA 3 -6 </vt:lpstr>
      <vt:lpstr> </vt:lpstr>
      <vt:lpstr>Diapositive 9</vt:lpstr>
      <vt:lpstr>ACIDES GRAS INSATURES </vt:lpstr>
      <vt:lpstr>ACIDES GRAS</vt:lpstr>
      <vt:lpstr>Diapositive 12</vt:lpstr>
      <vt:lpstr>ACIDES GRAS TRANS </vt:lpstr>
      <vt:lpstr>ACIDES GRAS TRANS </vt:lpstr>
      <vt:lpstr>ACIDE GRAS TRANS </vt:lpstr>
      <vt:lpstr>ACIDES GRAS TRANS </vt:lpstr>
      <vt:lpstr>Vous allez acheter? </vt:lpstr>
      <vt:lpstr>ANALYSEZ !!!!!</vt:lpstr>
      <vt:lpstr>TESTE DE LA SERVIETTE   ET DU POT  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37</cp:revision>
  <dcterms:created xsi:type="dcterms:W3CDTF">2014-11-14T13:10:21Z</dcterms:created>
  <dcterms:modified xsi:type="dcterms:W3CDTF">2014-12-15T13:23:53Z</dcterms:modified>
</cp:coreProperties>
</file>